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29"/>
  </p:notesMasterIdLst>
  <p:handoutMasterIdLst>
    <p:handoutMasterId r:id="rId30"/>
  </p:handoutMasterIdLst>
  <p:sldIdLst>
    <p:sldId id="256" r:id="rId2"/>
    <p:sldId id="257" r:id="rId3"/>
    <p:sldId id="276" r:id="rId4"/>
    <p:sldId id="258" r:id="rId5"/>
    <p:sldId id="259" r:id="rId6"/>
    <p:sldId id="260" r:id="rId7"/>
    <p:sldId id="275" r:id="rId8"/>
    <p:sldId id="261" r:id="rId9"/>
    <p:sldId id="262" r:id="rId10"/>
    <p:sldId id="263" r:id="rId11"/>
    <p:sldId id="264" r:id="rId12"/>
    <p:sldId id="265" r:id="rId13"/>
    <p:sldId id="277" r:id="rId14"/>
    <p:sldId id="266" r:id="rId15"/>
    <p:sldId id="278" r:id="rId16"/>
    <p:sldId id="267" r:id="rId17"/>
    <p:sldId id="284" r:id="rId18"/>
    <p:sldId id="268" r:id="rId19"/>
    <p:sldId id="269" r:id="rId20"/>
    <p:sldId id="280" r:id="rId21"/>
    <p:sldId id="279" r:id="rId22"/>
    <p:sldId id="271" r:id="rId23"/>
    <p:sldId id="281" r:id="rId24"/>
    <p:sldId id="282" r:id="rId25"/>
    <p:sldId id="273" r:id="rId26"/>
    <p:sldId id="283" r:id="rId27"/>
    <p:sldId id="285" r:id="rId28"/>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600"/>
    <a:srgbClr val="C4C4C4"/>
    <a:srgbClr val="A6A6A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885" autoAdjust="0"/>
  </p:normalViewPr>
  <p:slideViewPr>
    <p:cSldViewPr>
      <p:cViewPr>
        <p:scale>
          <a:sx n="79" d="100"/>
          <a:sy n="79" d="100"/>
        </p:scale>
        <p:origin x="-1206" y="-7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6912DDEF-868F-4DF9-A527-5BEB9E9BDD0B}" type="slidenum">
              <a:rPr lang="en-US" smtClean="0"/>
              <a:t>‹#›</a:t>
            </a:fld>
            <a:endParaRPr lang="en-US"/>
          </a:p>
        </p:txBody>
      </p:sp>
    </p:spTree>
    <p:extLst>
      <p:ext uri="{BB962C8B-B14F-4D97-AF65-F5344CB8AC3E}">
        <p14:creationId xmlns:p14="http://schemas.microsoft.com/office/powerpoint/2010/main" val="2923850931"/>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A1A4CE0D-AC88-4E34-8CBE-A46659CB5E46}" type="slidenum">
              <a:rPr lang="en-US" smtClean="0"/>
              <a:t>‹#›</a:t>
            </a:fld>
            <a:endParaRPr lang="en-US" dirty="0"/>
          </a:p>
        </p:txBody>
      </p:sp>
    </p:spTree>
    <p:extLst>
      <p:ext uri="{BB962C8B-B14F-4D97-AF65-F5344CB8AC3E}">
        <p14:creationId xmlns:p14="http://schemas.microsoft.com/office/powerpoint/2010/main" val="197325728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555970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33990903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21996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endParaRPr lang="en-US" dirty="0"/>
          </a:p>
        </p:txBody>
      </p:sp>
    </p:spTree>
    <p:extLst>
      <p:ext uri="{BB962C8B-B14F-4D97-AF65-F5344CB8AC3E}">
        <p14:creationId xmlns:p14="http://schemas.microsoft.com/office/powerpoint/2010/main" val="1365074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66E794E-F364-4165-85EA-3366D818222F}" type="datetime1">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32614670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33D1E9-4B62-40B6-B21B-E5897053A6A3}" type="datetime1">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10898143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D91CB1B-CD22-4DC9-99E5-A498976A3EEA}" type="datetime1">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4208655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8E1264-A035-40D3-87F9-2CD5782ED02D}" type="datetime1">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15595722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5431F5-AE5D-4A54-B553-13D5B60B41B0}" type="datetime1">
              <a:rPr lang="en-US" smtClean="0"/>
              <a:t>10/8/2015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988555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82788CD-5A3E-4DF6-9996-1CF604AF325A}" type="datetime1">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1173395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1B0388-9043-4751-BDAA-C866F8299089}" type="datetime1">
              <a:rPr lang="en-US" smtClean="0"/>
              <a:t>10/8/2015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2128426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629AD9D-7D2E-4FA3-A4EB-E2DE4ED93FAD}" type="datetime1">
              <a:rPr lang="en-US" smtClean="0"/>
              <a:t>10/8/2015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21171813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C1463F-8938-4BBD-8B77-E70A674A5B1A}" type="datetime1">
              <a:rPr lang="en-US" smtClean="0"/>
              <a:t>10/8/2015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759877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AFC14D3-5F70-46A8-915D-57A857CC2DB0}" type="datetime1">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1721637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5B63E47-2401-4463-9D5D-0CB8E42722EE}" type="datetime1">
              <a:rPr lang="en-US" smtClean="0"/>
              <a:t>10/8/2015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4B08587-AD4E-49D6-BF34-18760B64C0C7}" type="slidenum">
              <a:rPr lang="en-US" smtClean="0"/>
              <a:t>‹#›</a:t>
            </a:fld>
            <a:endParaRPr lang="en-US" dirty="0"/>
          </a:p>
        </p:txBody>
      </p:sp>
    </p:spTree>
    <p:extLst>
      <p:ext uri="{BB962C8B-B14F-4D97-AF65-F5344CB8AC3E}">
        <p14:creationId xmlns:p14="http://schemas.microsoft.com/office/powerpoint/2010/main" val="35119469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D574FB-E9CA-40B1-9D43-74CAAE01EE29}" type="datetime1">
              <a:rPr lang="en-US" smtClean="0"/>
              <a:t>10/8/2015</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B08587-AD4E-49D6-BF34-18760B64C0C7}" type="slidenum">
              <a:rPr lang="en-US" smtClean="0"/>
              <a:t>‹#›</a:t>
            </a:fld>
            <a:endParaRPr lang="en-US" dirty="0"/>
          </a:p>
        </p:txBody>
      </p:sp>
    </p:spTree>
    <p:extLst>
      <p:ext uri="{BB962C8B-B14F-4D97-AF65-F5344CB8AC3E}">
        <p14:creationId xmlns:p14="http://schemas.microsoft.com/office/powerpoint/2010/main" val="11393449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www.ferrum.edu/academics/coursework/index.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dwinge@ferrum.edu" TargetMode="External"/><Relationship Id="rId2" Type="http://schemas.openxmlformats.org/officeDocument/2006/relationships/hyperlink" Target="mailto:bsmith@ferrum.edu"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429000"/>
            <a:ext cx="8305800" cy="1470025"/>
          </a:xfrm>
        </p:spPr>
        <p:txBody>
          <a:bodyPr>
            <a:normAutofit fontScale="90000"/>
          </a:bodyPr>
          <a:lstStyle/>
          <a:p>
            <a:r>
              <a:rPr lang="en-US" dirty="0" smtClean="0">
                <a:solidFill>
                  <a:schemeClr val="accent2">
                    <a:lumMod val="75000"/>
                  </a:schemeClr>
                </a:solidFill>
                <a:latin typeface="Arial" panose="020B0604020202020204" pitchFamily="34" charset="0"/>
                <a:cs typeface="Arial" panose="020B0604020202020204" pitchFamily="34" charset="0"/>
              </a:rPr>
              <a:t>Ellucian</a:t>
            </a:r>
            <a:r>
              <a:rPr lang="en-US" dirty="0">
                <a:solidFill>
                  <a:schemeClr val="accent2">
                    <a:lumMod val="75000"/>
                  </a:schemeClr>
                </a:solidFill>
                <a:latin typeface="Arial" panose="020B0604020202020204" pitchFamily="34" charset="0"/>
                <a:cs typeface="Arial" panose="020B0604020202020204" pitchFamily="34" charset="0"/>
              </a:rPr>
              <a:t> </a:t>
            </a:r>
            <a:r>
              <a:rPr lang="en-US" dirty="0" smtClean="0">
                <a:solidFill>
                  <a:schemeClr val="accent2">
                    <a:lumMod val="75000"/>
                  </a:schemeClr>
                </a:solidFill>
                <a:latin typeface="Arial" panose="020B0604020202020204" pitchFamily="34" charset="0"/>
                <a:cs typeface="Arial" panose="020B0604020202020204" pitchFamily="34" charset="0"/>
              </a:rPr>
              <a:t>/ Colleague </a:t>
            </a:r>
            <a:br>
              <a:rPr lang="en-US" dirty="0" smtClean="0">
                <a:solidFill>
                  <a:schemeClr val="accent2">
                    <a:lumMod val="75000"/>
                  </a:schemeClr>
                </a:solidFill>
                <a:latin typeface="Arial" panose="020B0604020202020204" pitchFamily="34" charset="0"/>
                <a:cs typeface="Arial" panose="020B0604020202020204" pitchFamily="34" charset="0"/>
              </a:rPr>
            </a:br>
            <a:r>
              <a:rPr lang="en-US" dirty="0" smtClean="0">
                <a:solidFill>
                  <a:schemeClr val="accent2">
                    <a:lumMod val="75000"/>
                  </a:schemeClr>
                </a:solidFill>
                <a:latin typeface="Arial" panose="020B0604020202020204" pitchFamily="34" charset="0"/>
                <a:cs typeface="Arial" panose="020B0604020202020204" pitchFamily="34" charset="0"/>
              </a:rPr>
              <a:t>Student Planning</a:t>
            </a:r>
            <a:br>
              <a:rPr lang="en-US" dirty="0" smtClean="0">
                <a:solidFill>
                  <a:schemeClr val="accent2">
                    <a:lumMod val="75000"/>
                  </a:schemeClr>
                </a:solidFill>
                <a:latin typeface="Arial" panose="020B0604020202020204" pitchFamily="34" charset="0"/>
                <a:cs typeface="Arial" panose="020B0604020202020204" pitchFamily="34" charset="0"/>
              </a:rPr>
            </a:br>
            <a:r>
              <a:rPr lang="en-US" dirty="0">
                <a:solidFill>
                  <a:schemeClr val="accent2">
                    <a:lumMod val="75000"/>
                  </a:schemeClr>
                </a:solidFill>
                <a:latin typeface="Arial" panose="020B0604020202020204" pitchFamily="34" charset="0"/>
                <a:cs typeface="Arial" panose="020B0604020202020204" pitchFamily="34" charset="0"/>
              </a:rPr>
              <a:t/>
            </a:r>
            <a:br>
              <a:rPr lang="en-US" dirty="0">
                <a:solidFill>
                  <a:schemeClr val="accent2">
                    <a:lumMod val="75000"/>
                  </a:schemeClr>
                </a:solidFill>
                <a:latin typeface="Arial" panose="020B0604020202020204" pitchFamily="34" charset="0"/>
                <a:cs typeface="Arial" panose="020B0604020202020204" pitchFamily="34" charset="0"/>
              </a:rPr>
            </a:br>
            <a:r>
              <a:rPr lang="en-US" i="1" dirty="0" smtClean="0">
                <a:solidFill>
                  <a:schemeClr val="accent2">
                    <a:lumMod val="75000"/>
                  </a:schemeClr>
                </a:solidFill>
                <a:latin typeface="Arial" panose="020B0604020202020204" pitchFamily="34" charset="0"/>
                <a:cs typeface="Arial" panose="020B0604020202020204" pitchFamily="34" charset="0"/>
              </a:rPr>
              <a:t>Instructions for Advisors</a:t>
            </a:r>
            <a:br>
              <a:rPr lang="en-US" i="1" dirty="0" smtClean="0">
                <a:solidFill>
                  <a:schemeClr val="accent2">
                    <a:lumMod val="75000"/>
                  </a:schemeClr>
                </a:solidFill>
                <a:latin typeface="Arial" panose="020B0604020202020204" pitchFamily="34" charset="0"/>
                <a:cs typeface="Arial" panose="020B0604020202020204" pitchFamily="34" charset="0"/>
              </a:rPr>
            </a:br>
            <a:r>
              <a:rPr lang="en-US" i="1" dirty="0">
                <a:solidFill>
                  <a:schemeClr val="accent2">
                    <a:lumMod val="75000"/>
                  </a:schemeClr>
                </a:solidFill>
                <a:latin typeface="Arial" panose="020B0604020202020204" pitchFamily="34" charset="0"/>
                <a:cs typeface="Arial" panose="020B0604020202020204" pitchFamily="34" charset="0"/>
              </a:rPr>
              <a:t/>
            </a:r>
            <a:br>
              <a:rPr lang="en-US" i="1" dirty="0">
                <a:solidFill>
                  <a:schemeClr val="accent2">
                    <a:lumMod val="75000"/>
                  </a:schemeClr>
                </a:solidFill>
                <a:latin typeface="Arial" panose="020B0604020202020204" pitchFamily="34" charset="0"/>
                <a:cs typeface="Arial" panose="020B0604020202020204" pitchFamily="34" charset="0"/>
              </a:rPr>
            </a:br>
            <a:endParaRPr lang="en-US" sz="3100" dirty="0">
              <a:solidFill>
                <a:schemeClr val="accent2">
                  <a:lumMod val="75000"/>
                </a:schemeClr>
              </a:solidFill>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609600"/>
            <a:ext cx="2895600" cy="904875"/>
          </a:xfrm>
          <a:prstGeom prst="rect">
            <a:avLst/>
          </a:prstGeom>
        </p:spPr>
      </p:pic>
      <p:sp>
        <p:nvSpPr>
          <p:cNvPr id="3" name="TextBox 2"/>
          <p:cNvSpPr txBox="1"/>
          <p:nvPr/>
        </p:nvSpPr>
        <p:spPr>
          <a:xfrm>
            <a:off x="2133600" y="5943600"/>
            <a:ext cx="5160002" cy="738664"/>
          </a:xfrm>
          <a:prstGeom prst="rect">
            <a:avLst/>
          </a:prstGeom>
          <a:noFill/>
        </p:spPr>
        <p:txBody>
          <a:bodyPr wrap="none" rtlCol="0">
            <a:spAutoFit/>
          </a:bodyPr>
          <a:lstStyle/>
          <a:p>
            <a:r>
              <a:rPr lang="en-US" sz="2400" dirty="0" smtClean="0"/>
              <a:t>The PACE Office • advising@ferrum.edu</a:t>
            </a:r>
          </a:p>
          <a:p>
            <a:endParaRPr lang="en-US" dirty="0"/>
          </a:p>
        </p:txBody>
      </p:sp>
    </p:spTree>
    <p:extLst>
      <p:ext uri="{BB962C8B-B14F-4D97-AF65-F5344CB8AC3E}">
        <p14:creationId xmlns:p14="http://schemas.microsoft.com/office/powerpoint/2010/main" val="1373298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2880" y="129540"/>
            <a:ext cx="8915400" cy="2343719"/>
          </a:xfrm>
          <a:prstGeom prst="rect">
            <a:avLst/>
          </a:prstGeom>
          <a:noFill/>
        </p:spPr>
        <p:txBody>
          <a:bodyPr wrap="square" rtlCol="0">
            <a:spAutoFit/>
          </a:bodyPr>
          <a:lstStyle/>
          <a:p>
            <a:pPr>
              <a:lnSpc>
                <a:spcPct val="95000"/>
              </a:lnSpc>
            </a:pPr>
            <a:r>
              <a:rPr lang="en-US" sz="2400" b="1" dirty="0" smtClean="0">
                <a:solidFill>
                  <a:srgbClr val="C00000"/>
                </a:solidFill>
                <a:sym typeface="Wingdings"/>
              </a:rPr>
              <a:t> </a:t>
            </a:r>
            <a:r>
              <a:rPr lang="en-US" sz="2400" dirty="0" smtClean="0"/>
              <a:t>The </a:t>
            </a:r>
            <a:r>
              <a:rPr lang="en-US" sz="2400" i="1" dirty="0" smtClean="0"/>
              <a:t>Progress</a:t>
            </a:r>
            <a:r>
              <a:rPr lang="en-US" sz="2400" dirty="0" smtClean="0"/>
              <a:t> tab will display the student’s Program Evaluation.  This screen includes the same information as the Program Evaluation in Web Advisor. </a:t>
            </a:r>
            <a:r>
              <a:rPr lang="en-US" sz="2400" dirty="0"/>
              <a:t>This is the first view that students will see when they enter Student Planning.</a:t>
            </a:r>
          </a:p>
          <a:p>
            <a:pPr>
              <a:lnSpc>
                <a:spcPct val="95000"/>
              </a:lnSpc>
            </a:pPr>
            <a:endParaRPr lang="en-US" sz="1000" dirty="0" smtClean="0"/>
          </a:p>
          <a:p>
            <a:pPr>
              <a:lnSpc>
                <a:spcPct val="95000"/>
              </a:lnSpc>
            </a:pPr>
            <a:r>
              <a:rPr lang="en-US" sz="2400" b="1" dirty="0">
                <a:solidFill>
                  <a:srgbClr val="C00000"/>
                </a:solidFill>
                <a:sym typeface="Wingdings"/>
              </a:rPr>
              <a:t> </a:t>
            </a:r>
            <a:r>
              <a:rPr lang="en-US" sz="2400" dirty="0" smtClean="0"/>
              <a:t>Search buttons give you the ability to search for appropriate courses from here.  </a:t>
            </a:r>
            <a:endParaRPr lang="en-US" sz="2400"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1669" y="2436247"/>
            <a:ext cx="6591300" cy="426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202930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8611" y="358646"/>
            <a:ext cx="3882390" cy="3046988"/>
          </a:xfrm>
          <a:prstGeom prst="rect">
            <a:avLst/>
          </a:prstGeom>
        </p:spPr>
        <p:txBody>
          <a:bodyPr wrap="square">
            <a:spAutoFit/>
          </a:bodyPr>
          <a:lstStyle/>
          <a:p>
            <a:r>
              <a:rPr lang="en-US" sz="2400" b="1" dirty="0" smtClean="0">
                <a:solidFill>
                  <a:srgbClr val="C00000"/>
                </a:solidFill>
                <a:sym typeface="Wingdings"/>
              </a:rPr>
              <a:t> </a:t>
            </a:r>
            <a:r>
              <a:rPr lang="en-US" sz="2400" dirty="0" smtClean="0">
                <a:sym typeface="Wingdings"/>
              </a:rPr>
              <a:t>Advisors and students can play “What if …” (look at the student’s progress toward different potential majors) by clicking on the the </a:t>
            </a:r>
            <a:r>
              <a:rPr lang="en-US" sz="2400" i="1" dirty="0" smtClean="0">
                <a:sym typeface="Wingdings"/>
              </a:rPr>
              <a:t>View a New Program</a:t>
            </a:r>
            <a:r>
              <a:rPr lang="en-US" sz="2400" dirty="0" smtClean="0">
                <a:sym typeface="Wingdings"/>
              </a:rPr>
              <a:t> tab and choosing a program from the list in the pop-up box.</a:t>
            </a:r>
            <a:endParaRPr lang="en-US" sz="2400" dirty="0"/>
          </a:p>
        </p:txBody>
      </p:sp>
      <p:sp>
        <p:nvSpPr>
          <p:cNvPr id="7" name="Left Arrow 6"/>
          <p:cNvSpPr/>
          <p:nvPr/>
        </p:nvSpPr>
        <p:spPr>
          <a:xfrm flipH="1">
            <a:off x="3268980" y="3067050"/>
            <a:ext cx="472440" cy="152400"/>
          </a:xfrm>
          <a:prstGeom prst="leftArrow">
            <a:avLst>
              <a:gd name="adj1" fmla="val 25000"/>
              <a:gd name="adj2" fmla="val 61875"/>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50000"/>
                  <a:lumOff val="50000"/>
                </a:schemeClr>
              </a:solidFill>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416084"/>
            <a:ext cx="4225925" cy="293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7685" y="3666305"/>
            <a:ext cx="7154863" cy="28710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89800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7670" y="304800"/>
            <a:ext cx="4724400" cy="2308324"/>
          </a:xfrm>
          <a:prstGeom prst="rect">
            <a:avLst/>
          </a:prstGeom>
        </p:spPr>
        <p:txBody>
          <a:bodyPr wrap="square">
            <a:spAutoFit/>
          </a:bodyPr>
          <a:lstStyle/>
          <a:p>
            <a:r>
              <a:rPr lang="en-US" sz="2400" b="1" dirty="0" smtClean="0">
                <a:solidFill>
                  <a:srgbClr val="C00000"/>
                </a:solidFill>
                <a:sym typeface="Wingdings"/>
              </a:rPr>
              <a:t> </a:t>
            </a:r>
            <a:r>
              <a:rPr lang="en-US" sz="2400" dirty="0" smtClean="0">
                <a:sym typeface="Wingdings"/>
              </a:rPr>
              <a:t>Advisors and students can view 8-Semester Plans by clicking on the </a:t>
            </a:r>
            <a:r>
              <a:rPr lang="en-US" sz="2400" i="1" dirty="0" smtClean="0">
                <a:sym typeface="Wingdings"/>
              </a:rPr>
              <a:t>Load Sample Course Plans </a:t>
            </a:r>
            <a:r>
              <a:rPr lang="en-US" sz="2400" dirty="0" smtClean="0">
                <a:sym typeface="Wingdings"/>
              </a:rPr>
              <a:t>button at the top right of the screen.  These plans can also be loaded onto the student’s Timeline.</a:t>
            </a:r>
            <a:endParaRPr lang="en-US" sz="2400" dirty="0"/>
          </a:p>
        </p:txBody>
      </p:sp>
      <p:sp>
        <p:nvSpPr>
          <p:cNvPr id="8" name="Rectangle 7"/>
          <p:cNvSpPr/>
          <p:nvPr/>
        </p:nvSpPr>
        <p:spPr>
          <a:xfrm>
            <a:off x="407670" y="2963334"/>
            <a:ext cx="3169920" cy="2677656"/>
          </a:xfrm>
          <a:prstGeom prst="rect">
            <a:avLst/>
          </a:prstGeom>
        </p:spPr>
        <p:txBody>
          <a:bodyPr wrap="square">
            <a:spAutoFit/>
          </a:bodyPr>
          <a:lstStyle/>
          <a:p>
            <a:r>
              <a:rPr lang="en-US" sz="2400" dirty="0" smtClean="0"/>
              <a:t>In the dialogue box, either skip selecting a term or choose the current term.  Use the radio button to choose the plan for the program the student is</a:t>
            </a:r>
            <a:endParaRPr lang="en-US" sz="2400" dirty="0"/>
          </a:p>
        </p:txBody>
      </p:sp>
      <p:sp>
        <p:nvSpPr>
          <p:cNvPr id="5" name="Rectangle 4"/>
          <p:cNvSpPr/>
          <p:nvPr/>
        </p:nvSpPr>
        <p:spPr>
          <a:xfrm>
            <a:off x="400752" y="5561967"/>
            <a:ext cx="8241030" cy="830997"/>
          </a:xfrm>
          <a:prstGeom prst="rect">
            <a:avLst/>
          </a:prstGeom>
        </p:spPr>
        <p:txBody>
          <a:bodyPr wrap="square">
            <a:spAutoFit/>
          </a:bodyPr>
          <a:lstStyle/>
          <a:p>
            <a:r>
              <a:rPr lang="en-US" sz="2400" dirty="0"/>
              <a:t>currently in, or search for a different </a:t>
            </a:r>
            <a:r>
              <a:rPr lang="en-US" sz="2400" dirty="0" smtClean="0"/>
              <a:t>one.  You </a:t>
            </a:r>
            <a:r>
              <a:rPr lang="en-US" sz="2400" dirty="0"/>
              <a:t>only need to type in a few letters of a program name to search.</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8198" y="533400"/>
            <a:ext cx="3137458" cy="121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03716" y="3102055"/>
            <a:ext cx="5102225" cy="221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955333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30530" y="434876"/>
            <a:ext cx="8153400" cy="2308324"/>
          </a:xfrm>
          <a:prstGeom prst="rect">
            <a:avLst/>
          </a:prstGeom>
        </p:spPr>
        <p:txBody>
          <a:bodyPr wrap="square">
            <a:spAutoFit/>
          </a:bodyPr>
          <a:lstStyle/>
          <a:p>
            <a:r>
              <a:rPr lang="en-US" sz="2400" dirty="0" smtClean="0">
                <a:sym typeface="Wingdings"/>
              </a:rPr>
              <a:t>The sample plan will come up in another pop-up box.  You can scroll through it to review planned courses.  This is where Program Coordinators should review the plans as entered for accuracy.  The original plans </a:t>
            </a:r>
            <a:r>
              <a:rPr lang="en-US" sz="2400" dirty="0">
                <a:sym typeface="Wingdings"/>
              </a:rPr>
              <a:t>will continue to be posted at </a:t>
            </a:r>
            <a:r>
              <a:rPr lang="en-US" sz="2200" dirty="0" smtClean="0">
                <a:sym typeface="Wingdings"/>
                <a:hlinkClick r:id="rId2"/>
              </a:rPr>
              <a:t>www.ferrum.edu/academics/coursework</a:t>
            </a:r>
            <a:r>
              <a:rPr lang="en-US" sz="2400" dirty="0" smtClean="0">
                <a:sym typeface="Wingdings"/>
              </a:rPr>
              <a:t>.</a:t>
            </a:r>
          </a:p>
          <a:p>
            <a:endParaRPr lang="en-US" sz="2400" dirty="0"/>
          </a:p>
        </p:txBody>
      </p:sp>
      <p:sp>
        <p:nvSpPr>
          <p:cNvPr id="8" name="Rectangle 7"/>
          <p:cNvSpPr/>
          <p:nvPr/>
        </p:nvSpPr>
        <p:spPr>
          <a:xfrm>
            <a:off x="6019800" y="2538948"/>
            <a:ext cx="3051810" cy="3785652"/>
          </a:xfrm>
          <a:prstGeom prst="rect">
            <a:avLst/>
          </a:prstGeom>
        </p:spPr>
        <p:txBody>
          <a:bodyPr wrap="square">
            <a:spAutoFit/>
          </a:bodyPr>
          <a:lstStyle/>
          <a:p>
            <a:r>
              <a:rPr lang="en-US" sz="2400" dirty="0" smtClean="0">
                <a:sym typeface="Wingdings"/>
              </a:rPr>
              <a:t>Clicking the </a:t>
            </a:r>
            <a:r>
              <a:rPr lang="en-US" sz="2400" i="1" dirty="0" smtClean="0">
                <a:sym typeface="Wingdings"/>
              </a:rPr>
              <a:t>Load</a:t>
            </a:r>
            <a:r>
              <a:rPr lang="en-US" sz="2400" dirty="0" smtClean="0">
                <a:sym typeface="Wingdings"/>
              </a:rPr>
              <a:t> button will place these courses onto the student’s plan, which can then be viewed under </a:t>
            </a:r>
            <a:r>
              <a:rPr lang="en-US" sz="2400" i="1" dirty="0" smtClean="0">
                <a:sym typeface="Wingdings"/>
              </a:rPr>
              <a:t>Timeline</a:t>
            </a:r>
            <a:r>
              <a:rPr lang="en-US" sz="2400" dirty="0" smtClean="0">
                <a:sym typeface="Wingdings"/>
              </a:rPr>
              <a:t>.  </a:t>
            </a:r>
            <a:r>
              <a:rPr lang="en-US" sz="2400" dirty="0" smtClean="0">
                <a:solidFill>
                  <a:srgbClr val="C00000"/>
                </a:solidFill>
                <a:sym typeface="Wingdings"/>
              </a:rPr>
              <a:t>Be careful not to click </a:t>
            </a:r>
            <a:r>
              <a:rPr lang="en-US" sz="2400" i="1" dirty="0" smtClean="0">
                <a:solidFill>
                  <a:srgbClr val="C00000"/>
                </a:solidFill>
                <a:sym typeface="Wingdings"/>
              </a:rPr>
              <a:t>Load</a:t>
            </a:r>
            <a:r>
              <a:rPr lang="en-US" sz="2400" dirty="0" smtClean="0">
                <a:solidFill>
                  <a:srgbClr val="C00000"/>
                </a:solidFill>
                <a:sym typeface="Wingdings"/>
              </a:rPr>
              <a:t> if you are just reviewing a sample plan.</a:t>
            </a:r>
            <a:endParaRPr lang="en-US" sz="2400" dirty="0">
              <a:solidFill>
                <a:srgbClr val="C00000"/>
              </a:solidFill>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30" y="2699657"/>
            <a:ext cx="5694362" cy="3687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954750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876800"/>
            <a:ext cx="8763000" cy="1200329"/>
          </a:xfrm>
          <a:prstGeom prst="rect">
            <a:avLst/>
          </a:prstGeom>
          <a:noFill/>
        </p:spPr>
        <p:txBody>
          <a:bodyPr wrap="square" rtlCol="0">
            <a:spAutoFit/>
          </a:bodyPr>
          <a:lstStyle/>
          <a:p>
            <a:r>
              <a:rPr lang="en-US" sz="2400" dirty="0" smtClean="0"/>
              <a:t>Here is the same timeline with the sample plan loaded.  </a:t>
            </a:r>
          </a:p>
          <a:p>
            <a:endParaRPr lang="en-US" sz="1200" dirty="0"/>
          </a:p>
          <a:p>
            <a:r>
              <a:rPr lang="en-US" sz="2400" dirty="0" smtClean="0"/>
              <a:t>Courses or entire semesters can be deleted by clicking on the </a:t>
            </a:r>
            <a:r>
              <a:rPr lang="en-US" sz="2400" dirty="0" smtClean="0">
                <a:sym typeface="Wingdings"/>
              </a:rPr>
              <a:t>.</a:t>
            </a:r>
          </a:p>
          <a:p>
            <a:endParaRPr lang="en-US" sz="1200" dirty="0">
              <a:sym typeface="Wingdings"/>
            </a:endParaRPr>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948" y="524690"/>
            <a:ext cx="8305800" cy="388121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20120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23963" y="1520190"/>
            <a:ext cx="5496074" cy="37345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28600" y="152400"/>
            <a:ext cx="8610600" cy="1200329"/>
          </a:xfrm>
          <a:prstGeom prst="rect">
            <a:avLst/>
          </a:prstGeom>
          <a:noFill/>
        </p:spPr>
        <p:txBody>
          <a:bodyPr wrap="square" rtlCol="0">
            <a:spAutoFit/>
          </a:bodyPr>
          <a:lstStyle/>
          <a:p>
            <a:r>
              <a:rPr lang="en-US" sz="2400" dirty="0" smtClean="0"/>
              <a:t>Courses can be moved to another semester by clicking on the course name to bring up another dialogue box.  Choose the new term from the drop-down menu.  </a:t>
            </a:r>
            <a:endParaRPr lang="en-US" sz="2400" dirty="0"/>
          </a:p>
        </p:txBody>
      </p:sp>
      <p:sp>
        <p:nvSpPr>
          <p:cNvPr id="7" name="Oval 6"/>
          <p:cNvSpPr/>
          <p:nvPr/>
        </p:nvSpPr>
        <p:spPr>
          <a:xfrm>
            <a:off x="1981200" y="4191000"/>
            <a:ext cx="1752600" cy="762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28600" y="5486400"/>
            <a:ext cx="8686800" cy="1200329"/>
          </a:xfrm>
          <a:prstGeom prst="rect">
            <a:avLst/>
          </a:prstGeom>
          <a:noFill/>
        </p:spPr>
        <p:txBody>
          <a:bodyPr wrap="square" rtlCol="0">
            <a:spAutoFit/>
          </a:bodyPr>
          <a:lstStyle/>
          <a:p>
            <a:r>
              <a:rPr lang="en-US" sz="2400" dirty="0" smtClean="0"/>
              <a:t>Note that in this view, a yellow warning       appears if the student has not yet taken or planned a pre-requisite.  These warnings are also shown on the student’s Timeline.</a:t>
            </a:r>
            <a:endParaRPr lang="en-US" sz="2400" dirty="0"/>
          </a:p>
        </p:txBody>
      </p:sp>
      <p:sp>
        <p:nvSpPr>
          <p:cNvPr id="2" name="Flowchart: Extract 1"/>
          <p:cNvSpPr/>
          <p:nvPr/>
        </p:nvSpPr>
        <p:spPr>
          <a:xfrm>
            <a:off x="5246511" y="5513493"/>
            <a:ext cx="365760" cy="320040"/>
          </a:xfrm>
          <a:prstGeom prst="flowChartExtract">
            <a:avLst/>
          </a:prstGeom>
          <a:solidFill>
            <a:srgbClr val="EBE6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85022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084" y="152400"/>
            <a:ext cx="8846538" cy="2197525"/>
          </a:xfrm>
          <a:prstGeom prst="rect">
            <a:avLst/>
          </a:prstGeom>
          <a:noFill/>
        </p:spPr>
        <p:txBody>
          <a:bodyPr wrap="square" rtlCol="0">
            <a:spAutoFit/>
          </a:bodyPr>
          <a:lstStyle/>
          <a:p>
            <a:pPr>
              <a:lnSpc>
                <a:spcPct val="95000"/>
              </a:lnSpc>
            </a:pPr>
            <a:r>
              <a:rPr lang="en-US" sz="2400" dirty="0" smtClean="0"/>
              <a:t>Back on the </a:t>
            </a:r>
            <a:r>
              <a:rPr lang="en-US" sz="2400" i="1" dirty="0" smtClean="0"/>
              <a:t>Progress</a:t>
            </a:r>
            <a:r>
              <a:rPr lang="en-US" sz="2400" dirty="0" smtClean="0"/>
              <a:t> screen, note that required courses now show up with yellow icons, since they’ve been planned; the progress bar at the top will be yellow, too. Courses that student has completed or registered for will be indicated in green.</a:t>
            </a:r>
          </a:p>
          <a:p>
            <a:pPr>
              <a:lnSpc>
                <a:spcPct val="95000"/>
              </a:lnSpc>
            </a:pPr>
            <a:r>
              <a:rPr lang="en-US" sz="2400" dirty="0" smtClean="0"/>
              <a:t>When a student has met a requirement, courses under it will be marked as fulfilled.</a:t>
            </a:r>
          </a:p>
        </p:txBody>
      </p:sp>
      <p:pic>
        <p:nvPicPr>
          <p:cNvPr id="1026" name="Picture 2" descr="C:\Users\nfs4270.FERRUM.EDU\AppData\Local\Microsoft\Windows\Temporary Internet Files\Content.IE5\2W2MZHEB\MM900185587[1].gif"/>
          <p:cNvPicPr>
            <a:picLocks noChangeAspect="1" noChangeArrowheads="1" noCrop="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05400" y="131381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fs4270.FERRUM.EDU\AppData\Local\Microsoft\Windows\Temporary Internet Files\Content.IE5\2W2MZHEB\MM900185587[1].gif"/>
          <p:cNvPicPr>
            <a:picLocks noChangeAspect="1" noChangeArrowheads="1" noCrop="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90800" y="1981200"/>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1232" y="2462348"/>
            <a:ext cx="5932715" cy="4076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004902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652910" y="3849153"/>
            <a:ext cx="3200400" cy="2197525"/>
          </a:xfrm>
          <a:prstGeom prst="rect">
            <a:avLst/>
          </a:prstGeom>
          <a:noFill/>
        </p:spPr>
        <p:txBody>
          <a:bodyPr wrap="square" rtlCol="0">
            <a:spAutoFit/>
          </a:bodyPr>
          <a:lstStyle/>
          <a:p>
            <a:pPr>
              <a:lnSpc>
                <a:spcPct val="95000"/>
              </a:lnSpc>
            </a:pPr>
            <a:r>
              <a:rPr lang="en-US" sz="2400" dirty="0" smtClean="0"/>
              <a:t>Since some of the requirements on this page have a long list of courses that could fulfill them, you may find the </a:t>
            </a:r>
            <a:r>
              <a:rPr lang="en-US" sz="2400" i="1" dirty="0" smtClean="0"/>
              <a:t>Hide</a:t>
            </a:r>
            <a:r>
              <a:rPr lang="en-US" sz="2400" dirty="0" smtClean="0"/>
              <a:t> button helpful.</a:t>
            </a:r>
            <a:endParaRPr lang="en-US" sz="2400" dirty="0"/>
          </a:p>
        </p:txBody>
      </p:sp>
      <p:sp>
        <p:nvSpPr>
          <p:cNvPr id="7" name="Rectangle 6"/>
          <p:cNvSpPr/>
          <p:nvPr/>
        </p:nvSpPr>
        <p:spPr>
          <a:xfrm>
            <a:off x="248355" y="381000"/>
            <a:ext cx="8624710" cy="1495794"/>
          </a:xfrm>
          <a:prstGeom prst="rect">
            <a:avLst/>
          </a:prstGeom>
        </p:spPr>
        <p:txBody>
          <a:bodyPr wrap="square">
            <a:spAutoFit/>
          </a:bodyPr>
          <a:lstStyle/>
          <a:p>
            <a:pPr>
              <a:lnSpc>
                <a:spcPct val="95000"/>
              </a:lnSpc>
            </a:pPr>
            <a:r>
              <a:rPr lang="en-US" sz="2400" dirty="0"/>
              <a:t>When you click on a course </a:t>
            </a:r>
            <a:r>
              <a:rPr lang="en-US" sz="2400" dirty="0" smtClean="0"/>
              <a:t>name or the search button to </a:t>
            </a:r>
            <a:r>
              <a:rPr lang="en-US" sz="2400" dirty="0"/>
              <a:t>add </a:t>
            </a:r>
            <a:r>
              <a:rPr lang="en-US" sz="2400" dirty="0" smtClean="0"/>
              <a:t>a course to a </a:t>
            </a:r>
            <a:r>
              <a:rPr lang="en-US" sz="2400" dirty="0"/>
              <a:t>student’s plan, it will take you to the </a:t>
            </a:r>
            <a:r>
              <a:rPr lang="en-US" sz="2400" i="1" dirty="0" smtClean="0"/>
              <a:t>Course Catalog </a:t>
            </a:r>
            <a:r>
              <a:rPr lang="en-US" sz="2400" dirty="0"/>
              <a:t>(see the next section of these instructions).  Click on the </a:t>
            </a:r>
            <a:r>
              <a:rPr lang="en-US" sz="2400" i="1" dirty="0"/>
              <a:t>Progress</a:t>
            </a:r>
            <a:r>
              <a:rPr lang="en-US" sz="2400" dirty="0"/>
              <a:t> tab to </a:t>
            </a:r>
            <a:r>
              <a:rPr lang="en-US" sz="2400" dirty="0" smtClean="0"/>
              <a:t>return to the program evaluation. </a:t>
            </a:r>
            <a:endParaRPr lang="en-US" sz="2400" dirty="0"/>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3447" y="1981200"/>
            <a:ext cx="6994525" cy="660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898" y="3949303"/>
            <a:ext cx="5230812" cy="2017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991296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7180" y="345787"/>
            <a:ext cx="6449586" cy="461665"/>
          </a:xfrm>
          <a:prstGeom prst="rect">
            <a:avLst/>
          </a:prstGeom>
          <a:noFill/>
        </p:spPr>
        <p:txBody>
          <a:bodyPr wrap="none" rtlCol="0">
            <a:spAutoFit/>
          </a:bodyPr>
          <a:lstStyle/>
          <a:p>
            <a:r>
              <a:rPr lang="en-US" sz="2400" dirty="0" smtClean="0">
                <a:latin typeface="Cambria" panose="02040503050406030204" pitchFamily="18" charset="0"/>
              </a:rPr>
              <a:t>III.  Course Catalog, Scheduling and Registration</a:t>
            </a:r>
          </a:p>
        </p:txBody>
      </p:sp>
      <p:cxnSp>
        <p:nvCxnSpPr>
          <p:cNvPr id="5" name="Straight Connector 4"/>
          <p:cNvCxnSpPr/>
          <p:nvPr/>
        </p:nvCxnSpPr>
        <p:spPr>
          <a:xfrm>
            <a:off x="381000" y="830729"/>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240323" y="1143000"/>
            <a:ext cx="8763000" cy="830997"/>
          </a:xfrm>
          <a:prstGeom prst="rect">
            <a:avLst/>
          </a:prstGeom>
          <a:noFill/>
        </p:spPr>
        <p:txBody>
          <a:bodyPr wrap="square" rtlCol="0">
            <a:spAutoFit/>
          </a:bodyPr>
          <a:lstStyle/>
          <a:p>
            <a:r>
              <a:rPr lang="en-US" sz="2400" dirty="0" smtClean="0"/>
              <a:t>Course descriptions and available sections, searchable by subject, are under the </a:t>
            </a:r>
            <a:r>
              <a:rPr lang="en-US" sz="2400" i="1" dirty="0" smtClean="0"/>
              <a:t>Course Catalog</a:t>
            </a:r>
            <a:r>
              <a:rPr lang="en-US" sz="2400" dirty="0" smtClean="0"/>
              <a:t> tab.</a:t>
            </a:r>
            <a:endParaRPr lang="en-US" sz="2400" dirty="0"/>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4509" y="2026249"/>
            <a:ext cx="6699071" cy="45289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36648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4530626"/>
            <a:ext cx="8915400" cy="2308324"/>
          </a:xfrm>
          <a:prstGeom prst="rect">
            <a:avLst/>
          </a:prstGeom>
          <a:noFill/>
        </p:spPr>
        <p:txBody>
          <a:bodyPr wrap="square" rtlCol="0">
            <a:spAutoFit/>
          </a:bodyPr>
          <a:lstStyle/>
          <a:p>
            <a:r>
              <a:rPr lang="en-US" sz="2400" b="1" dirty="0" smtClean="0">
                <a:solidFill>
                  <a:srgbClr val="C00000"/>
                </a:solidFill>
                <a:sym typeface="Wingdings"/>
              </a:rPr>
              <a:t> </a:t>
            </a:r>
            <a:r>
              <a:rPr lang="en-US" sz="2400" dirty="0" smtClean="0"/>
              <a:t>When you choose a subject, the descriptions for each course in the catalog will come up. </a:t>
            </a:r>
          </a:p>
          <a:p>
            <a:r>
              <a:rPr lang="en-US" sz="2400" b="1" dirty="0">
                <a:solidFill>
                  <a:srgbClr val="C00000"/>
                </a:solidFill>
                <a:sym typeface="Wingdings"/>
              </a:rPr>
              <a:t> </a:t>
            </a:r>
            <a:r>
              <a:rPr lang="en-US" sz="2400" dirty="0" smtClean="0"/>
              <a:t>The </a:t>
            </a:r>
            <a:r>
              <a:rPr lang="en-US" sz="2400" i="1" dirty="0" smtClean="0"/>
              <a:t>Add Course to Plan </a:t>
            </a:r>
            <a:r>
              <a:rPr lang="en-US" sz="2400" dirty="0" smtClean="0"/>
              <a:t>button can be used to place a course on a student’s plan from here.  </a:t>
            </a:r>
          </a:p>
          <a:p>
            <a:r>
              <a:rPr lang="en-US" sz="2400" b="1" dirty="0">
                <a:solidFill>
                  <a:srgbClr val="C00000"/>
                </a:solidFill>
                <a:sym typeface="Wingdings"/>
              </a:rPr>
              <a:t> </a:t>
            </a:r>
            <a:r>
              <a:rPr lang="en-US" sz="2400" dirty="0" smtClean="0"/>
              <a:t>If you want to view all courses in all subjects, you can delete the applied filter by clicking on the </a:t>
            </a:r>
            <a:r>
              <a:rPr lang="en-US" sz="2400" dirty="0" smtClean="0">
                <a:sym typeface="Wingdings"/>
              </a:rPr>
              <a:t>.</a:t>
            </a:r>
            <a:endParaRPr lang="en-US" sz="24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2592" y="137490"/>
            <a:ext cx="6864350" cy="4383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0322465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2890" y="1905000"/>
            <a:ext cx="4495800" cy="3785652"/>
          </a:xfrm>
          <a:prstGeom prst="rect">
            <a:avLst/>
          </a:prstGeom>
          <a:noFill/>
        </p:spPr>
        <p:txBody>
          <a:bodyPr wrap="square" rtlCol="0">
            <a:spAutoFit/>
          </a:bodyPr>
          <a:lstStyle/>
          <a:p>
            <a:r>
              <a:rPr lang="en-US" sz="2400" dirty="0" smtClean="0"/>
              <a:t>Log into the portal and go to the Web Advisor Menu at the bottom right.</a:t>
            </a:r>
          </a:p>
          <a:p>
            <a:endParaRPr lang="en-US" sz="2400" dirty="0" smtClean="0"/>
          </a:p>
          <a:p>
            <a:r>
              <a:rPr lang="en-US" sz="2400" dirty="0" smtClean="0"/>
              <a:t>Click on </a:t>
            </a:r>
            <a:r>
              <a:rPr lang="en-US" sz="2400" i="1" dirty="0" smtClean="0"/>
              <a:t>Faculty Information </a:t>
            </a:r>
            <a:r>
              <a:rPr lang="en-US" sz="2400" dirty="0" smtClean="0"/>
              <a:t>or</a:t>
            </a:r>
            <a:r>
              <a:rPr lang="en-US" sz="2400" i="1" dirty="0" smtClean="0"/>
              <a:t> </a:t>
            </a:r>
            <a:r>
              <a:rPr lang="en-US" sz="2400" i="1" dirty="0"/>
              <a:t>Advisor Information </a:t>
            </a:r>
            <a:r>
              <a:rPr lang="en-US" sz="2400" dirty="0" smtClean="0"/>
              <a:t>, then </a:t>
            </a:r>
            <a:r>
              <a:rPr lang="en-US" sz="2400" i="1" dirty="0" smtClean="0"/>
              <a:t>Academic Planning </a:t>
            </a:r>
            <a:r>
              <a:rPr lang="en-US" sz="2400" dirty="0" smtClean="0"/>
              <a:t>(the last menu choice).</a:t>
            </a:r>
          </a:p>
          <a:p>
            <a:endParaRPr lang="en-US" sz="2400" dirty="0"/>
          </a:p>
          <a:p>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6993" y="533400"/>
            <a:ext cx="3981450" cy="5602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8891863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 y="4750823"/>
            <a:ext cx="8599170" cy="1938992"/>
          </a:xfrm>
          <a:prstGeom prst="rect">
            <a:avLst/>
          </a:prstGeom>
          <a:noFill/>
        </p:spPr>
        <p:txBody>
          <a:bodyPr wrap="square" rtlCol="0">
            <a:spAutoFit/>
          </a:bodyPr>
          <a:lstStyle/>
          <a:p>
            <a:r>
              <a:rPr lang="en-US" sz="2400" b="1" dirty="0" smtClean="0">
                <a:solidFill>
                  <a:srgbClr val="C00000"/>
                </a:solidFill>
                <a:sym typeface="Wingdings"/>
              </a:rPr>
              <a:t> </a:t>
            </a:r>
            <a:r>
              <a:rPr lang="en-US" sz="2400" dirty="0" smtClean="0"/>
              <a:t>For courses that are being offered in the current term, there will be an option to </a:t>
            </a:r>
            <a:r>
              <a:rPr lang="en-US" sz="2400" i="1" dirty="0" smtClean="0"/>
              <a:t>View Available Sections</a:t>
            </a:r>
            <a:r>
              <a:rPr lang="en-US" sz="2400" dirty="0" smtClean="0"/>
              <a:t>.  Clicking on it will bring up scheduled course sections.  </a:t>
            </a:r>
          </a:p>
          <a:p>
            <a:r>
              <a:rPr lang="en-US" sz="2400" b="1" dirty="0" smtClean="0">
                <a:solidFill>
                  <a:srgbClr val="C00000"/>
                </a:solidFill>
                <a:sym typeface="Wingdings"/>
              </a:rPr>
              <a:t> </a:t>
            </a:r>
            <a:r>
              <a:rPr lang="en-US" sz="2400" dirty="0" smtClean="0">
                <a:sym typeface="Wingdings"/>
              </a:rPr>
              <a:t>The </a:t>
            </a:r>
            <a:r>
              <a:rPr lang="en-US" sz="2400" i="1" dirty="0" smtClean="0">
                <a:sym typeface="Wingdings"/>
              </a:rPr>
              <a:t>Add Section to Schedule </a:t>
            </a:r>
            <a:r>
              <a:rPr lang="en-US" sz="2400" dirty="0" smtClean="0">
                <a:sym typeface="Wingdings"/>
              </a:rPr>
              <a:t>button will add this course section to the student’s plan.</a:t>
            </a:r>
            <a:endParaRPr lang="en-US" sz="2400" dirty="0"/>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28600"/>
            <a:ext cx="7663424" cy="4419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403921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953000"/>
            <a:ext cx="8305799" cy="1200329"/>
          </a:xfrm>
          <a:prstGeom prst="rect">
            <a:avLst/>
          </a:prstGeom>
          <a:noFill/>
        </p:spPr>
        <p:txBody>
          <a:bodyPr wrap="square" rtlCol="0">
            <a:spAutoFit/>
          </a:bodyPr>
          <a:lstStyle/>
          <a:p>
            <a:r>
              <a:rPr lang="en-US" sz="2400" dirty="0" smtClean="0"/>
              <a:t>On the left side of the screen, courses can be filtered by days and times, instructors, and course types including on-line, writing intensive, and E-Term.</a:t>
            </a:r>
            <a:endParaRPr lang="en-US" sz="2400" dirty="0"/>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4693" y="570411"/>
            <a:ext cx="8057607" cy="403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898056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152400"/>
            <a:ext cx="8763000" cy="1938992"/>
          </a:xfrm>
          <a:prstGeom prst="rect">
            <a:avLst/>
          </a:prstGeom>
          <a:noFill/>
        </p:spPr>
        <p:txBody>
          <a:bodyPr wrap="square" rtlCol="0">
            <a:spAutoFit/>
          </a:bodyPr>
          <a:lstStyle/>
          <a:p>
            <a:r>
              <a:rPr lang="en-US" sz="2400" dirty="0" smtClean="0"/>
              <a:t>Sections being offered in the current term for planned courses can also be accessed in </a:t>
            </a:r>
            <a:r>
              <a:rPr lang="en-US" sz="2400" i="1" dirty="0" smtClean="0"/>
              <a:t>Calendar View; </a:t>
            </a:r>
            <a:r>
              <a:rPr lang="en-US" sz="2400" dirty="0" smtClean="0"/>
              <a:t> just click </a:t>
            </a:r>
            <a:r>
              <a:rPr lang="en-US" sz="2400" i="1" dirty="0" smtClean="0"/>
              <a:t>View Other Sections</a:t>
            </a:r>
            <a:r>
              <a:rPr lang="en-US" sz="2400" dirty="0" smtClean="0"/>
              <a:t> under each course on the left side of the screen.  All sections will show in a lighter color with dotted outlines on the student’s schedule view.  This makes time conflicts easy to spot.</a:t>
            </a:r>
            <a:endParaRPr lang="en-US" sz="2400" dirty="0"/>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2041" y="2141467"/>
            <a:ext cx="6705600" cy="44084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9437455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9333" y="4695284"/>
            <a:ext cx="8839200" cy="1569660"/>
          </a:xfrm>
          <a:prstGeom prst="rect">
            <a:avLst/>
          </a:prstGeom>
          <a:noFill/>
        </p:spPr>
        <p:txBody>
          <a:bodyPr wrap="square" rtlCol="0">
            <a:spAutoFit/>
          </a:bodyPr>
          <a:lstStyle/>
          <a:p>
            <a:r>
              <a:rPr lang="en-US" sz="2400" dirty="0" smtClean="0"/>
              <a:t>Sections can be viewed for multiple courses at once. Closed (full) sections will be in red with an icon     .  Clicking on a section here will add it to the plan. Yellow pre-requisite warnings       will also show on the course list on this screen. </a:t>
            </a:r>
          </a:p>
        </p:txBody>
      </p:sp>
      <p:sp>
        <p:nvSpPr>
          <p:cNvPr id="2" name="Oval 1"/>
          <p:cNvSpPr/>
          <p:nvPr/>
        </p:nvSpPr>
        <p:spPr>
          <a:xfrm>
            <a:off x="4537569" y="5160288"/>
            <a:ext cx="274320" cy="274320"/>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latin typeface="Times New Roman" panose="02020603050405020304" pitchFamily="18" charset="0"/>
                <a:cs typeface="Times New Roman" panose="02020603050405020304" pitchFamily="18" charset="0"/>
              </a:rPr>
              <a:t>!</a:t>
            </a:r>
            <a:endParaRPr lang="en-US" sz="2400" b="1" dirty="0">
              <a:latin typeface="Times New Roman" panose="02020603050405020304" pitchFamily="18" charset="0"/>
              <a:cs typeface="Times New Roman" panose="02020603050405020304" pitchFamily="18" charset="0"/>
            </a:endParaRPr>
          </a:p>
        </p:txBody>
      </p:sp>
      <p:sp>
        <p:nvSpPr>
          <p:cNvPr id="6" name="Flowchart: Extract 5"/>
          <p:cNvSpPr/>
          <p:nvPr/>
        </p:nvSpPr>
        <p:spPr>
          <a:xfrm>
            <a:off x="6242643" y="5444126"/>
            <a:ext cx="384048" cy="365760"/>
          </a:xfrm>
          <a:prstGeom prst="flowChartExtract">
            <a:avLst/>
          </a:prstGeom>
          <a:solidFill>
            <a:srgbClr val="EBE600"/>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nchorCtr="0"/>
          <a:lstStyle/>
          <a:p>
            <a:pPr algn="ct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0514" y="236494"/>
            <a:ext cx="6736838" cy="4343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6417289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81000" y="251052"/>
            <a:ext cx="8610600" cy="1569660"/>
          </a:xfrm>
          <a:prstGeom prst="rect">
            <a:avLst/>
          </a:prstGeom>
        </p:spPr>
        <p:txBody>
          <a:bodyPr wrap="square">
            <a:spAutoFit/>
          </a:bodyPr>
          <a:lstStyle/>
          <a:p>
            <a:r>
              <a:rPr lang="en-US" sz="2400" dirty="0"/>
              <a:t>If you have approved the student’s schedule, either you or the student can use the </a:t>
            </a:r>
            <a:r>
              <a:rPr lang="en-US" sz="2400" i="1" dirty="0"/>
              <a:t>Register Now </a:t>
            </a:r>
            <a:r>
              <a:rPr lang="en-US" sz="2400" dirty="0"/>
              <a:t>button to complete the registration process. It will not be available until the registration window opens for the student’s class.</a:t>
            </a:r>
          </a:p>
        </p:txBody>
      </p:sp>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2069" y="1820712"/>
            <a:ext cx="6954982" cy="4656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6985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4800" y="2734734"/>
            <a:ext cx="8686800" cy="3693319"/>
          </a:xfrm>
          <a:prstGeom prst="rect">
            <a:avLst/>
          </a:prstGeom>
          <a:noFill/>
        </p:spPr>
        <p:txBody>
          <a:bodyPr wrap="square" rtlCol="0">
            <a:spAutoFit/>
          </a:bodyPr>
          <a:lstStyle/>
          <a:p>
            <a:r>
              <a:rPr lang="en-US" sz="2400" dirty="0" smtClean="0"/>
              <a:t>By clicking on the </a:t>
            </a:r>
            <a:r>
              <a:rPr lang="en-US" sz="2400" i="1" dirty="0" smtClean="0"/>
              <a:t>Unofficial Transcript </a:t>
            </a:r>
            <a:r>
              <a:rPr lang="en-US" sz="2400" dirty="0" smtClean="0"/>
              <a:t>tab, you can download a .pdf version of the student’s unofficial transcript.  Students will also have the ability to do this themselves.</a:t>
            </a:r>
          </a:p>
          <a:p>
            <a:endParaRPr lang="en-US" dirty="0"/>
          </a:p>
          <a:p>
            <a:r>
              <a:rPr lang="en-US" sz="2400" dirty="0" smtClean="0"/>
              <a:t>There is a </a:t>
            </a:r>
            <a:r>
              <a:rPr lang="en-US" sz="2400" i="1" dirty="0" smtClean="0"/>
              <a:t>Notes</a:t>
            </a:r>
            <a:r>
              <a:rPr lang="en-US" sz="2400" dirty="0" smtClean="0"/>
              <a:t> function in Student Planning that was developed by Ellucian primarily as a means for advisors and students to communicate with each other. However, using the e-mail link to send a quick message to your advisee may be more effective than using the </a:t>
            </a:r>
            <a:r>
              <a:rPr lang="en-US" sz="2400" i="1" dirty="0" smtClean="0"/>
              <a:t>Notes</a:t>
            </a:r>
            <a:r>
              <a:rPr lang="en-US" sz="2400" dirty="0" smtClean="0"/>
              <a:t> tool.  Keep in mind that anything posted here can be seen by the student and all assigned advisors.</a:t>
            </a:r>
          </a:p>
        </p:txBody>
      </p:sp>
      <p:sp>
        <p:nvSpPr>
          <p:cNvPr id="5" name="TextBox 4"/>
          <p:cNvSpPr txBox="1"/>
          <p:nvPr/>
        </p:nvSpPr>
        <p:spPr>
          <a:xfrm>
            <a:off x="297180" y="345787"/>
            <a:ext cx="6500690" cy="461665"/>
          </a:xfrm>
          <a:prstGeom prst="rect">
            <a:avLst/>
          </a:prstGeom>
          <a:noFill/>
        </p:spPr>
        <p:txBody>
          <a:bodyPr wrap="none" rtlCol="0">
            <a:spAutoFit/>
          </a:bodyPr>
          <a:lstStyle/>
          <a:p>
            <a:r>
              <a:rPr lang="en-US" sz="2400" dirty="0" smtClean="0">
                <a:latin typeface="Cambria" panose="02040503050406030204" pitchFamily="18" charset="0"/>
              </a:rPr>
              <a:t>III.  Unofficial Transcripts, Notes and Test Scores</a:t>
            </a:r>
          </a:p>
        </p:txBody>
      </p:sp>
      <p:cxnSp>
        <p:nvCxnSpPr>
          <p:cNvPr id="6" name="Straight Connector 5"/>
          <p:cNvCxnSpPr/>
          <p:nvPr/>
        </p:nvCxnSpPr>
        <p:spPr>
          <a:xfrm>
            <a:off x="381000" y="830729"/>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114" y="1040674"/>
            <a:ext cx="8503920" cy="160968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26167595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457200"/>
            <a:ext cx="8763000" cy="1938992"/>
          </a:xfrm>
          <a:prstGeom prst="rect">
            <a:avLst/>
          </a:prstGeom>
        </p:spPr>
        <p:txBody>
          <a:bodyPr wrap="square">
            <a:spAutoFit/>
          </a:bodyPr>
          <a:lstStyle/>
          <a:p>
            <a:r>
              <a:rPr lang="en-US" sz="2400" dirty="0" smtClean="0"/>
              <a:t>The </a:t>
            </a:r>
            <a:r>
              <a:rPr lang="en-US" sz="2400" i="1" dirty="0" smtClean="0"/>
              <a:t>Test </a:t>
            </a:r>
            <a:r>
              <a:rPr lang="en-US" sz="2400" i="1" dirty="0"/>
              <a:t>Scores </a:t>
            </a:r>
            <a:r>
              <a:rPr lang="en-US" sz="2400" dirty="0" smtClean="0"/>
              <a:t>tab will let you see a student’s SAT and or ACT scores.  You may also see a Math </a:t>
            </a:r>
            <a:r>
              <a:rPr lang="en-US" sz="2400" dirty="0"/>
              <a:t>P</a:t>
            </a:r>
            <a:r>
              <a:rPr lang="en-US" sz="2400" dirty="0" smtClean="0"/>
              <a:t>lacement Test score for some students.   These numbers are not the students’ actual scores; they were categories we entered behind-the-scenes to make the math pre-requisites work.  </a:t>
            </a:r>
            <a:endParaRPr lang="en-US" dirty="0"/>
          </a:p>
        </p:txBody>
      </p:sp>
      <p:cxnSp>
        <p:nvCxnSpPr>
          <p:cNvPr id="6" name="Straight Connector 5"/>
          <p:cNvCxnSpPr/>
          <p:nvPr/>
        </p:nvCxnSpPr>
        <p:spPr>
          <a:xfrm>
            <a:off x="228600" y="3581400"/>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374116" y="4670445"/>
            <a:ext cx="8471968" cy="1200329"/>
          </a:xfrm>
          <a:prstGeom prst="rect">
            <a:avLst/>
          </a:prstGeom>
        </p:spPr>
        <p:txBody>
          <a:bodyPr wrap="square">
            <a:spAutoFit/>
          </a:bodyPr>
          <a:lstStyle/>
          <a:p>
            <a:r>
              <a:rPr lang="en-US" sz="2400" b="1" dirty="0">
                <a:solidFill>
                  <a:srgbClr val="C00000"/>
                </a:solidFill>
              </a:rPr>
              <a:t>Questions?  </a:t>
            </a:r>
          </a:p>
          <a:p>
            <a:r>
              <a:rPr lang="en-US" sz="2400" dirty="0"/>
              <a:t>E-mail Betsy Smith (</a:t>
            </a:r>
            <a:r>
              <a:rPr lang="en-US" sz="2400" dirty="0">
                <a:hlinkClick r:id="rId2"/>
              </a:rPr>
              <a:t>bsmith@ferrum.edu</a:t>
            </a:r>
            <a:r>
              <a:rPr lang="en-US" sz="2400" dirty="0"/>
              <a:t>) or Donna Winge (</a:t>
            </a:r>
            <a:r>
              <a:rPr lang="en-US" sz="2400" dirty="0">
                <a:hlinkClick r:id="rId3"/>
              </a:rPr>
              <a:t>dwinge@ferrum.edu</a:t>
            </a:r>
            <a:r>
              <a:rPr lang="en-US" sz="2400" dirty="0"/>
              <a:t>), or call the PACE Office at 540-365-4270.</a:t>
            </a:r>
          </a:p>
        </p:txBody>
      </p:sp>
    </p:spTree>
    <p:extLst>
      <p:ext uri="{BB962C8B-B14F-4D97-AF65-F5344CB8AC3E}">
        <p14:creationId xmlns:p14="http://schemas.microsoft.com/office/powerpoint/2010/main" val="15081626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5456" y="2180305"/>
            <a:ext cx="5876925" cy="403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
        <p:nvSpPr>
          <p:cNvPr id="3" name="Content Placeholder 2"/>
          <p:cNvSpPr>
            <a:spLocks noGrp="1"/>
          </p:cNvSpPr>
          <p:nvPr>
            <p:ph idx="1"/>
          </p:nvPr>
        </p:nvSpPr>
        <p:spPr>
          <a:xfrm>
            <a:off x="309212" y="858250"/>
            <a:ext cx="5578644" cy="1219200"/>
          </a:xfrm>
        </p:spPr>
        <p:txBody>
          <a:bodyPr/>
          <a:lstStyle/>
          <a:p>
            <a:pPr marL="0" indent="0">
              <a:buNone/>
            </a:pPr>
            <a:r>
              <a:rPr lang="en-US" sz="2400" dirty="0" smtClean="0"/>
              <a:t>Drop buttons are located in </a:t>
            </a:r>
            <a:r>
              <a:rPr lang="en-US" sz="2400" i="1" dirty="0"/>
              <a:t>Calendar View, </a:t>
            </a:r>
            <a:r>
              <a:rPr lang="en-US" sz="2400" dirty="0"/>
              <a:t>under each course on the left side of the screen</a:t>
            </a:r>
            <a:r>
              <a:rPr lang="en-US" sz="2400" dirty="0" smtClean="0"/>
              <a:t>.  </a:t>
            </a:r>
            <a:endParaRPr lang="en-US" sz="2400" dirty="0"/>
          </a:p>
          <a:p>
            <a:endParaRPr lang="en-US" dirty="0"/>
          </a:p>
        </p:txBody>
      </p:sp>
      <p:sp>
        <p:nvSpPr>
          <p:cNvPr id="4" name="TextBox 3"/>
          <p:cNvSpPr txBox="1"/>
          <p:nvPr/>
        </p:nvSpPr>
        <p:spPr>
          <a:xfrm>
            <a:off x="297180" y="309691"/>
            <a:ext cx="5443734" cy="461665"/>
          </a:xfrm>
          <a:prstGeom prst="rect">
            <a:avLst/>
          </a:prstGeom>
          <a:noFill/>
        </p:spPr>
        <p:txBody>
          <a:bodyPr wrap="none" rtlCol="0">
            <a:spAutoFit/>
          </a:bodyPr>
          <a:lstStyle/>
          <a:p>
            <a:r>
              <a:rPr lang="en-US" sz="2400" dirty="0" smtClean="0">
                <a:latin typeface="Cambria" panose="02040503050406030204" pitchFamily="18" charset="0"/>
              </a:rPr>
              <a:t>IV.  Dropping Courses After Registration</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5829148" y="854240"/>
            <a:ext cx="2909369" cy="1007714"/>
          </a:xfrm>
          <a:prstGeom prst="rect">
            <a:avLst/>
          </a:prstGeom>
          <a:noFill/>
          <a:ln>
            <a:noFill/>
          </a:ln>
          <a:effectLst/>
          <a:extLst/>
        </p:spPr>
      </p:pic>
      <p:sp>
        <p:nvSpPr>
          <p:cNvPr id="7" name="Oval 6"/>
          <p:cNvSpPr/>
          <p:nvPr/>
        </p:nvSpPr>
        <p:spPr>
          <a:xfrm>
            <a:off x="1447800" y="3943350"/>
            <a:ext cx="990600" cy="533400"/>
          </a:xfrm>
          <a:prstGeom prst="ellipse">
            <a:avLst/>
          </a:prstGeom>
          <a:no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cxnSp>
        <p:nvCxnSpPr>
          <p:cNvPr id="8" name="Straight Connector 7"/>
          <p:cNvCxnSpPr/>
          <p:nvPr/>
        </p:nvCxnSpPr>
        <p:spPr>
          <a:xfrm>
            <a:off x="381000" y="794633"/>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32070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134469" y="609600"/>
            <a:ext cx="8875059" cy="3863340"/>
          </a:xfrm>
          <a:prstGeom prst="rect">
            <a:avLst/>
          </a:prstGeom>
        </p:spPr>
      </p:pic>
      <p:sp>
        <p:nvSpPr>
          <p:cNvPr id="9" name="Rectangle 8"/>
          <p:cNvSpPr/>
          <p:nvPr/>
        </p:nvSpPr>
        <p:spPr>
          <a:xfrm>
            <a:off x="838200" y="4816632"/>
            <a:ext cx="7467600" cy="1144929"/>
          </a:xfrm>
          <a:prstGeom prst="rect">
            <a:avLst/>
          </a:prstGeom>
        </p:spPr>
        <p:txBody>
          <a:bodyPr wrap="square">
            <a:spAutoFit/>
          </a:bodyPr>
          <a:lstStyle/>
          <a:p>
            <a:pPr>
              <a:lnSpc>
                <a:spcPct val="95000"/>
              </a:lnSpc>
            </a:pPr>
            <a:r>
              <a:rPr lang="en-US" sz="2400" dirty="0"/>
              <a:t>Search </a:t>
            </a:r>
            <a:r>
              <a:rPr lang="en-US" sz="2400" dirty="0" smtClean="0"/>
              <a:t>by name or ID number for </a:t>
            </a:r>
            <a:r>
              <a:rPr lang="en-US" sz="2400" dirty="0"/>
              <a:t>the advisee you’re </a:t>
            </a:r>
            <a:r>
              <a:rPr lang="en-US" sz="2400" dirty="0" smtClean="0"/>
              <a:t>working with, </a:t>
            </a:r>
            <a:r>
              <a:rPr lang="en-US" sz="2400" dirty="0"/>
              <a:t>or choose a student from </a:t>
            </a:r>
            <a:r>
              <a:rPr lang="en-US" sz="2400" dirty="0" smtClean="0"/>
              <a:t>the list of your advisees that will appear below the search box.</a:t>
            </a:r>
            <a:endParaRPr lang="en-US" sz="2400" dirty="0"/>
          </a:p>
        </p:txBody>
      </p:sp>
      <p:sp>
        <p:nvSpPr>
          <p:cNvPr id="11" name="Oval 10"/>
          <p:cNvSpPr/>
          <p:nvPr/>
        </p:nvSpPr>
        <p:spPr>
          <a:xfrm>
            <a:off x="1524000" y="1905000"/>
            <a:ext cx="1752600" cy="762000"/>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59422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7562850" y="3838575"/>
            <a:ext cx="304800" cy="304800"/>
          </a:xfrm>
          <a:prstGeom prst="ellipse">
            <a:avLst/>
          </a:prstGeom>
          <a:solidFill>
            <a:srgbClr val="EBE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TextBox 7"/>
          <p:cNvSpPr txBox="1"/>
          <p:nvPr/>
        </p:nvSpPr>
        <p:spPr>
          <a:xfrm>
            <a:off x="167639" y="3429000"/>
            <a:ext cx="8915399" cy="3250121"/>
          </a:xfrm>
          <a:prstGeom prst="rect">
            <a:avLst/>
          </a:prstGeom>
          <a:noFill/>
        </p:spPr>
        <p:txBody>
          <a:bodyPr wrap="square" rtlCol="0">
            <a:spAutoFit/>
          </a:bodyPr>
          <a:lstStyle/>
          <a:p>
            <a:pPr>
              <a:lnSpc>
                <a:spcPct val="95000"/>
              </a:lnSpc>
            </a:pPr>
            <a:r>
              <a:rPr lang="en-US" sz="2400" b="1" dirty="0" smtClean="0">
                <a:solidFill>
                  <a:srgbClr val="C00000"/>
                </a:solidFill>
                <a:sym typeface="Wingdings"/>
              </a:rPr>
              <a:t></a:t>
            </a:r>
            <a:r>
              <a:rPr lang="en-US" sz="2400" dirty="0" smtClean="0"/>
              <a:t>Students who have plans ready for your review will be at the top of your list, and will be marked with the yellow hourglass icon </a:t>
            </a:r>
            <a:r>
              <a:rPr lang="en-US" sz="2400" b="1" dirty="0" smtClean="0">
                <a:solidFill>
                  <a:schemeClr val="bg1"/>
                </a:solidFill>
                <a:sym typeface="Wingdings"/>
              </a:rPr>
              <a:t> </a:t>
            </a:r>
            <a:r>
              <a:rPr lang="en-US" sz="2400" dirty="0" smtClean="0"/>
              <a:t>.  </a:t>
            </a:r>
          </a:p>
          <a:p>
            <a:pPr>
              <a:lnSpc>
                <a:spcPct val="95000"/>
              </a:lnSpc>
            </a:pPr>
            <a:endParaRPr lang="en-US" sz="1200" dirty="0"/>
          </a:p>
          <a:p>
            <a:pPr>
              <a:lnSpc>
                <a:spcPct val="95000"/>
              </a:lnSpc>
            </a:pPr>
            <a:r>
              <a:rPr lang="en-US" sz="2400" b="1" dirty="0">
                <a:solidFill>
                  <a:srgbClr val="C00000"/>
                </a:solidFill>
                <a:sym typeface="Wingdings"/>
              </a:rPr>
              <a:t></a:t>
            </a:r>
            <a:r>
              <a:rPr lang="en-US" sz="2400" dirty="0" smtClean="0"/>
              <a:t>You will also see a notification at the top of the screen if you have advisees who have requested a review.</a:t>
            </a:r>
          </a:p>
          <a:p>
            <a:pPr>
              <a:lnSpc>
                <a:spcPct val="95000"/>
              </a:lnSpc>
            </a:pPr>
            <a:endParaRPr lang="en-US" sz="1200" dirty="0"/>
          </a:p>
          <a:p>
            <a:pPr>
              <a:lnSpc>
                <a:spcPct val="95000"/>
              </a:lnSpc>
            </a:pPr>
            <a:r>
              <a:rPr lang="en-US" sz="2400" dirty="0" smtClean="0"/>
              <a:t>The system does not send e-mail notifications of schedules/plans awaiting approval;  encourage students to e-mail you when they have requested a review.  </a:t>
            </a:r>
            <a:r>
              <a:rPr lang="en-US" sz="2400" b="1" dirty="0" smtClean="0">
                <a:solidFill>
                  <a:srgbClr val="C00000"/>
                </a:solidFill>
              </a:rPr>
              <a:t>Remember, advisor approval is required before any student can register</a:t>
            </a:r>
            <a:r>
              <a:rPr lang="en-US" sz="2400" dirty="0" smtClean="0">
                <a:solidFill>
                  <a:srgbClr val="C00000"/>
                </a:solidFill>
              </a:rPr>
              <a:t>.</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04800" y="820220"/>
            <a:ext cx="8587178" cy="2539692"/>
          </a:xfrm>
          <a:prstGeom prst="rect">
            <a:avLst/>
          </a:prstGeom>
        </p:spPr>
      </p:pic>
      <p:sp>
        <p:nvSpPr>
          <p:cNvPr id="11" name="Rectangle 10"/>
          <p:cNvSpPr/>
          <p:nvPr/>
        </p:nvSpPr>
        <p:spPr>
          <a:xfrm>
            <a:off x="2320290" y="2746917"/>
            <a:ext cx="458780" cy="461665"/>
          </a:xfrm>
          <a:prstGeom prst="rect">
            <a:avLst/>
          </a:prstGeom>
        </p:spPr>
        <p:txBody>
          <a:bodyPr wrap="none">
            <a:spAutoFit/>
          </a:bodyPr>
          <a:lstStyle/>
          <a:p>
            <a:r>
              <a:rPr lang="en-US" sz="2400" b="1" dirty="0" smtClean="0">
                <a:solidFill>
                  <a:srgbClr val="C00000"/>
                </a:solidFill>
                <a:sym typeface="Wingdings"/>
              </a:rPr>
              <a:t></a:t>
            </a:r>
            <a:endParaRPr lang="en-US" sz="2400" b="1" dirty="0"/>
          </a:p>
        </p:txBody>
      </p:sp>
      <p:sp>
        <p:nvSpPr>
          <p:cNvPr id="12" name="Rectangle 11"/>
          <p:cNvSpPr/>
          <p:nvPr/>
        </p:nvSpPr>
        <p:spPr>
          <a:xfrm>
            <a:off x="5334000" y="1048820"/>
            <a:ext cx="458780" cy="461665"/>
          </a:xfrm>
          <a:prstGeom prst="rect">
            <a:avLst/>
          </a:prstGeom>
        </p:spPr>
        <p:txBody>
          <a:bodyPr wrap="none">
            <a:spAutoFit/>
          </a:bodyPr>
          <a:lstStyle/>
          <a:p>
            <a:r>
              <a:rPr lang="en-US" sz="2400" b="1" dirty="0" smtClean="0">
                <a:solidFill>
                  <a:srgbClr val="C00000"/>
                </a:solidFill>
                <a:sym typeface="Wingdings"/>
              </a:rPr>
              <a:t></a:t>
            </a:r>
            <a:endParaRPr lang="en-US" sz="2400" b="1" dirty="0"/>
          </a:p>
        </p:txBody>
      </p:sp>
      <p:sp>
        <p:nvSpPr>
          <p:cNvPr id="4" name="TextBox 3"/>
          <p:cNvSpPr txBox="1"/>
          <p:nvPr/>
        </p:nvSpPr>
        <p:spPr>
          <a:xfrm>
            <a:off x="304800" y="152400"/>
            <a:ext cx="5817490" cy="461665"/>
          </a:xfrm>
          <a:prstGeom prst="rect">
            <a:avLst/>
          </a:prstGeom>
          <a:noFill/>
        </p:spPr>
        <p:txBody>
          <a:bodyPr wrap="none" rtlCol="0">
            <a:spAutoFit/>
          </a:bodyPr>
          <a:lstStyle/>
          <a:p>
            <a:r>
              <a:rPr lang="en-US" sz="2400" dirty="0" smtClean="0">
                <a:latin typeface="Cambria" panose="02040503050406030204" pitchFamily="18" charset="0"/>
              </a:rPr>
              <a:t>I.  Advisor Approval of Plans and Schedules</a:t>
            </a:r>
            <a:endParaRPr lang="en-US" sz="2400" dirty="0">
              <a:latin typeface="Cambria" panose="02040503050406030204" pitchFamily="18" charset="0"/>
            </a:endParaRPr>
          </a:p>
        </p:txBody>
      </p:sp>
      <p:cxnSp>
        <p:nvCxnSpPr>
          <p:cNvPr id="6" name="Straight Connector 5"/>
          <p:cNvCxnSpPr/>
          <p:nvPr/>
        </p:nvCxnSpPr>
        <p:spPr>
          <a:xfrm>
            <a:off x="304800" y="614065"/>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1071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45770" y="5181600"/>
            <a:ext cx="8622030" cy="1569660"/>
          </a:xfrm>
          <a:prstGeom prst="rect">
            <a:avLst/>
          </a:prstGeom>
          <a:noFill/>
        </p:spPr>
        <p:txBody>
          <a:bodyPr wrap="square" rtlCol="0">
            <a:spAutoFit/>
          </a:bodyPr>
          <a:lstStyle/>
          <a:p>
            <a:r>
              <a:rPr lang="en-US" sz="2400" b="1" dirty="0">
                <a:solidFill>
                  <a:srgbClr val="C00000"/>
                </a:solidFill>
                <a:sym typeface="Wingdings"/>
              </a:rPr>
              <a:t> </a:t>
            </a:r>
            <a:r>
              <a:rPr lang="en-US" sz="2400" dirty="0" smtClean="0"/>
              <a:t>The first screen you will see for each advisee is the course plan for the current semester (</a:t>
            </a:r>
            <a:r>
              <a:rPr lang="en-US" sz="2400" b="1" dirty="0" smtClean="0">
                <a:solidFill>
                  <a:srgbClr val="C00000"/>
                </a:solidFill>
              </a:rPr>
              <a:t>List View</a:t>
            </a:r>
            <a:r>
              <a:rPr lang="en-US" sz="2400" dirty="0" smtClean="0"/>
              <a:t>).  You can approve or deny each course a student has chosen using the radio buttons, or click at the top of the column to approve all.</a:t>
            </a:r>
            <a:endParaRPr lang="en-US" sz="2400" dirty="0"/>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60" y="293914"/>
            <a:ext cx="8528640" cy="480244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9154022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3380" y="297359"/>
            <a:ext cx="4808220" cy="1200329"/>
          </a:xfrm>
          <a:prstGeom prst="rect">
            <a:avLst/>
          </a:prstGeom>
          <a:noFill/>
        </p:spPr>
        <p:txBody>
          <a:bodyPr wrap="square" rtlCol="0">
            <a:spAutoFit/>
          </a:bodyPr>
          <a:lstStyle/>
          <a:p>
            <a:r>
              <a:rPr lang="en-US" sz="2400" b="1" dirty="0">
                <a:solidFill>
                  <a:srgbClr val="C00000"/>
                </a:solidFill>
                <a:sym typeface="Wingdings"/>
              </a:rPr>
              <a:t> </a:t>
            </a:r>
            <a:r>
              <a:rPr lang="en-US" sz="2400" dirty="0" smtClean="0"/>
              <a:t>When you have finished, click on the </a:t>
            </a:r>
            <a:r>
              <a:rPr lang="en-US" sz="2400" i="1" dirty="0" smtClean="0"/>
              <a:t>Review Complete </a:t>
            </a:r>
            <a:r>
              <a:rPr lang="en-US" sz="2400" dirty="0" smtClean="0"/>
              <a:t>button at the top right of the screen.</a:t>
            </a:r>
            <a:endParaRPr lang="en-US" sz="2400" dirty="0"/>
          </a:p>
        </p:txBody>
      </p:sp>
      <p:sp>
        <p:nvSpPr>
          <p:cNvPr id="3" name="TextBox 2"/>
          <p:cNvSpPr txBox="1"/>
          <p:nvPr/>
        </p:nvSpPr>
        <p:spPr>
          <a:xfrm>
            <a:off x="3600450" y="2137759"/>
            <a:ext cx="5433060" cy="1200329"/>
          </a:xfrm>
          <a:prstGeom prst="rect">
            <a:avLst/>
          </a:prstGeom>
          <a:noFill/>
        </p:spPr>
        <p:txBody>
          <a:bodyPr wrap="square" rtlCol="0">
            <a:spAutoFit/>
          </a:bodyPr>
          <a:lstStyle/>
          <a:p>
            <a:r>
              <a:rPr lang="en-US" sz="2400" b="1" dirty="0" smtClean="0">
                <a:solidFill>
                  <a:srgbClr val="C00000"/>
                </a:solidFill>
                <a:sym typeface="Wingdings"/>
              </a:rPr>
              <a:t></a:t>
            </a:r>
            <a:r>
              <a:rPr lang="en-US" sz="2400" b="1" dirty="0" smtClean="0">
                <a:sym typeface="Wingdings"/>
              </a:rPr>
              <a:t> </a:t>
            </a:r>
            <a:r>
              <a:rPr lang="en-US" sz="2400" spc="-40" dirty="0" smtClean="0"/>
              <a:t>The student’s name, ID number, and </a:t>
            </a:r>
          </a:p>
          <a:p>
            <a:r>
              <a:rPr lang="en-US" sz="2400" spc="-40" dirty="0" smtClean="0"/>
              <a:t>e-mail address (which is a link) will always appear at the top left of your screen. </a:t>
            </a:r>
          </a:p>
        </p:txBody>
      </p:sp>
      <p:sp>
        <p:nvSpPr>
          <p:cNvPr id="10" name="Rectangle 9"/>
          <p:cNvSpPr/>
          <p:nvPr/>
        </p:nvSpPr>
        <p:spPr>
          <a:xfrm>
            <a:off x="3505200" y="3739515"/>
            <a:ext cx="5334000" cy="2677656"/>
          </a:xfrm>
          <a:prstGeom prst="rect">
            <a:avLst/>
          </a:prstGeom>
        </p:spPr>
        <p:txBody>
          <a:bodyPr wrap="square">
            <a:spAutoFit/>
          </a:bodyPr>
          <a:lstStyle/>
          <a:p>
            <a:r>
              <a:rPr lang="en-US" sz="2400" b="1" dirty="0" smtClean="0">
                <a:solidFill>
                  <a:srgbClr val="C00000"/>
                </a:solidFill>
                <a:sym typeface="Wingdings"/>
              </a:rPr>
              <a:t> </a:t>
            </a:r>
            <a:r>
              <a:rPr lang="en-US" sz="2400" spc="-40" dirty="0" smtClean="0"/>
              <a:t>You can use the arrow buttons just below the student’s information (to the left of the term) to scroll through planned semesters and even approve planned courses in future semesters.  If you click on </a:t>
            </a:r>
            <a:r>
              <a:rPr lang="en-US" sz="2400" i="1" spc="-40" dirty="0" smtClean="0"/>
              <a:t>Calendar</a:t>
            </a:r>
            <a:r>
              <a:rPr lang="en-US" sz="2400" spc="-40" dirty="0" smtClean="0"/>
              <a:t>, it will take you to the calendar view of the student’s schedule.  </a:t>
            </a:r>
            <a:endParaRPr lang="en-US" sz="2400" spc="-4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37" y="2018377"/>
            <a:ext cx="3264626" cy="13307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276" y="324164"/>
            <a:ext cx="3736975" cy="1304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586" y="3778704"/>
            <a:ext cx="3273425" cy="1133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2400103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81000" y="4572000"/>
            <a:ext cx="8305800" cy="1754326"/>
          </a:xfrm>
          <a:prstGeom prst="rect">
            <a:avLst/>
          </a:prstGeom>
        </p:spPr>
        <p:txBody>
          <a:bodyPr wrap="square">
            <a:spAutoFit/>
          </a:bodyPr>
          <a:lstStyle/>
          <a:p>
            <a:r>
              <a:rPr lang="en-US" sz="2400" spc="-40" dirty="0" smtClean="0"/>
              <a:t>Students </a:t>
            </a:r>
            <a:r>
              <a:rPr lang="en-US" sz="2400" spc="-40" dirty="0"/>
              <a:t>have a link to download this to a calendar on their phone, tablet and/or computer</a:t>
            </a:r>
            <a:r>
              <a:rPr lang="en-US" sz="2400" spc="-40" dirty="0" smtClean="0"/>
              <a:t>.</a:t>
            </a:r>
          </a:p>
          <a:p>
            <a:endParaRPr lang="en-US" sz="1200" spc="-40" dirty="0" smtClean="0"/>
          </a:p>
          <a:p>
            <a:r>
              <a:rPr lang="en-US" sz="2400" spc="-40" dirty="0" smtClean="0"/>
              <a:t>The courses here are yellow because they are only planned; if the student were registered for them, they would be green.</a:t>
            </a:r>
            <a:endParaRPr lang="en-US" sz="2400" spc="-40" dirty="0"/>
          </a:p>
        </p:txBody>
      </p:sp>
      <p:sp>
        <p:nvSpPr>
          <p:cNvPr id="6" name="Rectangle 5"/>
          <p:cNvSpPr/>
          <p:nvPr/>
        </p:nvSpPr>
        <p:spPr>
          <a:xfrm>
            <a:off x="762000" y="2039005"/>
            <a:ext cx="1966372" cy="461665"/>
          </a:xfrm>
          <a:prstGeom prst="rect">
            <a:avLst/>
          </a:prstGeom>
        </p:spPr>
        <p:txBody>
          <a:bodyPr wrap="none">
            <a:spAutoFit/>
          </a:bodyPr>
          <a:lstStyle/>
          <a:p>
            <a:r>
              <a:rPr lang="en-US" sz="2400" b="1" spc="-40" dirty="0">
                <a:solidFill>
                  <a:srgbClr val="C00000"/>
                </a:solidFill>
              </a:rPr>
              <a:t>Calendar View</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0252" y="322633"/>
            <a:ext cx="5638800" cy="3998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12823235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259318"/>
            <a:ext cx="4983798" cy="2308324"/>
          </a:xfrm>
          <a:prstGeom prst="rect">
            <a:avLst/>
          </a:prstGeom>
          <a:noFill/>
        </p:spPr>
        <p:txBody>
          <a:bodyPr wrap="square" rtlCol="0">
            <a:spAutoFit/>
          </a:bodyPr>
          <a:lstStyle/>
          <a:p>
            <a:r>
              <a:rPr lang="en-US" sz="2400" dirty="0" smtClean="0"/>
              <a:t>When you click the </a:t>
            </a:r>
            <a:r>
              <a:rPr lang="en-US" sz="2400" i="1" dirty="0" smtClean="0"/>
              <a:t>Review Complete </a:t>
            </a:r>
            <a:r>
              <a:rPr lang="en-US" sz="2400" dirty="0" smtClean="0"/>
              <a:t>button, you will get two notification messages at the top right of the screen under your name.  Click the </a:t>
            </a:r>
            <a:r>
              <a:rPr lang="en-US" sz="2400" i="1" dirty="0" smtClean="0"/>
              <a:t>Archive</a:t>
            </a:r>
            <a:r>
              <a:rPr lang="en-US" sz="2400" dirty="0" smtClean="0"/>
              <a:t> button to save the student’s current course plan.</a:t>
            </a:r>
          </a:p>
        </p:txBody>
      </p:sp>
      <p:sp>
        <p:nvSpPr>
          <p:cNvPr id="3" name="Rectangle 2"/>
          <p:cNvSpPr/>
          <p:nvPr/>
        </p:nvSpPr>
        <p:spPr>
          <a:xfrm>
            <a:off x="1249680" y="2743199"/>
            <a:ext cx="6019800" cy="830997"/>
          </a:xfrm>
          <a:prstGeom prst="rect">
            <a:avLst/>
          </a:prstGeom>
        </p:spPr>
        <p:txBody>
          <a:bodyPr wrap="square">
            <a:spAutoFit/>
          </a:bodyPr>
          <a:lstStyle/>
          <a:p>
            <a:r>
              <a:rPr lang="en-US" sz="2400" dirty="0"/>
              <a:t>Under the </a:t>
            </a:r>
            <a:r>
              <a:rPr lang="en-US" sz="2400" i="1" dirty="0"/>
              <a:t>Plan Archive </a:t>
            </a:r>
            <a:r>
              <a:rPr lang="en-US" sz="2400" dirty="0" smtClean="0"/>
              <a:t>tab </a:t>
            </a:r>
            <a:r>
              <a:rPr lang="en-US" sz="2400" dirty="0"/>
              <a:t>you can download a </a:t>
            </a:r>
            <a:r>
              <a:rPr lang="en-US" sz="2400" dirty="0" smtClean="0"/>
              <a:t>.pdf </a:t>
            </a:r>
            <a:r>
              <a:rPr lang="en-US" sz="2400" dirty="0"/>
              <a:t>file of any archived plan. </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 y="3491596"/>
            <a:ext cx="8001000" cy="327049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3885" y="299621"/>
            <a:ext cx="3921125" cy="20970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005716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1371600"/>
            <a:ext cx="7848600" cy="830997"/>
          </a:xfrm>
          <a:prstGeom prst="rect">
            <a:avLst/>
          </a:prstGeom>
          <a:noFill/>
        </p:spPr>
        <p:txBody>
          <a:bodyPr wrap="square" rtlCol="0">
            <a:spAutoFit/>
          </a:bodyPr>
          <a:lstStyle/>
          <a:p>
            <a:r>
              <a:rPr lang="en-US" sz="2400" dirty="0" smtClean="0"/>
              <a:t>Under the </a:t>
            </a:r>
            <a:r>
              <a:rPr lang="en-US" sz="2400" i="1" dirty="0" smtClean="0"/>
              <a:t>Timeline</a:t>
            </a:r>
            <a:r>
              <a:rPr lang="en-US" sz="2400" dirty="0" smtClean="0"/>
              <a:t> tab, you can view the student’s entire 8-Semester Plan (or at this point, lack thereof).</a:t>
            </a:r>
            <a:endParaRPr lang="en-US" sz="2400" dirty="0"/>
          </a:p>
        </p:txBody>
      </p:sp>
      <p:sp>
        <p:nvSpPr>
          <p:cNvPr id="5" name="TextBox 4"/>
          <p:cNvSpPr txBox="1"/>
          <p:nvPr/>
        </p:nvSpPr>
        <p:spPr>
          <a:xfrm>
            <a:off x="304800" y="152400"/>
            <a:ext cx="8567987" cy="830997"/>
          </a:xfrm>
          <a:prstGeom prst="rect">
            <a:avLst/>
          </a:prstGeom>
          <a:noFill/>
        </p:spPr>
        <p:txBody>
          <a:bodyPr wrap="none" rtlCol="0">
            <a:spAutoFit/>
          </a:bodyPr>
          <a:lstStyle/>
          <a:p>
            <a:pPr marL="514350" indent="-514350">
              <a:buAutoNum type="romanUcPeriod" startAt="2"/>
            </a:pPr>
            <a:r>
              <a:rPr lang="en-US" sz="2400" dirty="0" smtClean="0">
                <a:latin typeface="Cambria" panose="02040503050406030204" pitchFamily="18" charset="0"/>
              </a:rPr>
              <a:t>Planning Tools:  </a:t>
            </a:r>
          </a:p>
          <a:p>
            <a:r>
              <a:rPr lang="en-US" sz="2400" dirty="0">
                <a:latin typeface="Cambria" panose="02040503050406030204" pitchFamily="18" charset="0"/>
              </a:rPr>
              <a:t> </a:t>
            </a:r>
            <a:r>
              <a:rPr lang="en-US" sz="2400" dirty="0" smtClean="0">
                <a:latin typeface="Cambria" panose="02040503050406030204" pitchFamily="18" charset="0"/>
              </a:rPr>
              <a:t>       Progress/Program Evaluation and Sample 8-Semester Plans</a:t>
            </a:r>
            <a:endParaRPr lang="en-US" sz="2400" dirty="0">
              <a:latin typeface="Cambria" panose="02040503050406030204" pitchFamily="18" charset="0"/>
            </a:endParaRPr>
          </a:p>
        </p:txBody>
      </p:sp>
      <p:cxnSp>
        <p:nvCxnSpPr>
          <p:cNvPr id="6" name="Straight Connector 5"/>
          <p:cNvCxnSpPr/>
          <p:nvPr/>
        </p:nvCxnSpPr>
        <p:spPr>
          <a:xfrm>
            <a:off x="381000" y="983397"/>
            <a:ext cx="84582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874" y="2457994"/>
            <a:ext cx="7467600" cy="35948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419511999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1479</Words>
  <Application>Microsoft Office PowerPoint</Application>
  <PresentationFormat>On-screen Show (4:3)</PresentationFormat>
  <Paragraphs>70</Paragraphs>
  <Slides>27</Slides>
  <Notes>4</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Ellucian / Colleague  Student Planning  Instructions for Advisors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2014-10-21T14:59:27Z</dcterms:created>
  <dcterms:modified xsi:type="dcterms:W3CDTF">2015-10-08T20:24:08Z</dcterms:modified>
</cp:coreProperties>
</file>